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210" y="-2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28CADB-CA96-4B24-9399-59B2195835ED}" type="datetimeFigureOut">
              <a:rPr lang="en-US" smtClean="0"/>
              <a:t>5/11/2020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1EA901-3061-47D9-8A8D-87A388E169FE}" type="slidenum">
              <a:rPr lang="en-US" smtClean="0"/>
              <a:t>‹#›</a:t>
            </a:fld>
            <a:endParaRPr lang="en-US"/>
          </a:p>
        </p:txBody>
      </p:sp>
    </p:spTree>
    <p:extLst>
      <p:ext uri="{BB962C8B-B14F-4D97-AF65-F5344CB8AC3E}">
        <p14:creationId xmlns:p14="http://schemas.microsoft.com/office/powerpoint/2010/main" val="14015620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a:t>
            </a:r>
            <a:r>
              <a:rPr lang="en-US" smtClean="0"/>
              <a:t>:</a:t>
            </a:r>
            <a:r>
              <a:rPr lang="en-US" baseline="0" smtClean="0"/>
              <a:t> www.ontariofamilylaw.com</a:t>
            </a:r>
            <a:endParaRPr lang="en-US" dirty="0"/>
          </a:p>
        </p:txBody>
      </p:sp>
      <p:sp>
        <p:nvSpPr>
          <p:cNvPr id="4" name="Slide Number Placeholder 3"/>
          <p:cNvSpPr>
            <a:spLocks noGrp="1"/>
          </p:cNvSpPr>
          <p:nvPr>
            <p:ph type="sldNum" sz="quarter" idx="10"/>
          </p:nvPr>
        </p:nvSpPr>
        <p:spPr/>
        <p:txBody>
          <a:bodyPr/>
          <a:lstStyle/>
          <a:p>
            <a:fld id="{661EA901-3061-47D9-8A8D-87A388E169FE}" type="slidenum">
              <a:rPr lang="en-US" smtClean="0"/>
              <a:t>2</a:t>
            </a:fld>
            <a:endParaRPr lang="en-US"/>
          </a:p>
        </p:txBody>
      </p:sp>
    </p:spTree>
    <p:extLst>
      <p:ext uri="{BB962C8B-B14F-4D97-AF65-F5344CB8AC3E}">
        <p14:creationId xmlns:p14="http://schemas.microsoft.com/office/powerpoint/2010/main" val="96151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a:t>
            </a:r>
            <a:r>
              <a:rPr lang="en-US" dirty="0" err="1" smtClean="0"/>
              <a:t>Asthon</a:t>
            </a:r>
            <a:r>
              <a:rPr lang="en-US" dirty="0" smtClean="0"/>
              <a:t> College</a:t>
            </a:r>
            <a:endParaRPr lang="en-US" dirty="0"/>
          </a:p>
        </p:txBody>
      </p:sp>
      <p:sp>
        <p:nvSpPr>
          <p:cNvPr id="4" name="Slide Number Placeholder 3"/>
          <p:cNvSpPr>
            <a:spLocks noGrp="1"/>
          </p:cNvSpPr>
          <p:nvPr>
            <p:ph type="sldNum" sz="quarter" idx="10"/>
          </p:nvPr>
        </p:nvSpPr>
        <p:spPr/>
        <p:txBody>
          <a:bodyPr/>
          <a:lstStyle/>
          <a:p>
            <a:fld id="{661EA901-3061-47D9-8A8D-87A388E169FE}" type="slidenum">
              <a:rPr lang="en-US" smtClean="0"/>
              <a:t>3</a:t>
            </a:fld>
            <a:endParaRPr lang="en-US"/>
          </a:p>
        </p:txBody>
      </p:sp>
    </p:spTree>
    <p:extLst>
      <p:ext uri="{BB962C8B-B14F-4D97-AF65-F5344CB8AC3E}">
        <p14:creationId xmlns:p14="http://schemas.microsoft.com/office/powerpoint/2010/main" val="15296776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Fraud Magazine</a:t>
            </a:r>
            <a:endParaRPr lang="en-US" dirty="0"/>
          </a:p>
        </p:txBody>
      </p:sp>
      <p:sp>
        <p:nvSpPr>
          <p:cNvPr id="4" name="Slide Number Placeholder 3"/>
          <p:cNvSpPr>
            <a:spLocks noGrp="1"/>
          </p:cNvSpPr>
          <p:nvPr>
            <p:ph type="sldNum" sz="quarter" idx="10"/>
          </p:nvPr>
        </p:nvSpPr>
        <p:spPr/>
        <p:txBody>
          <a:bodyPr/>
          <a:lstStyle/>
          <a:p>
            <a:fld id="{661EA901-3061-47D9-8A8D-87A388E169FE}" type="slidenum">
              <a:rPr lang="en-US" smtClean="0"/>
              <a:t>4</a:t>
            </a:fld>
            <a:endParaRPr lang="en-US"/>
          </a:p>
        </p:txBody>
      </p:sp>
    </p:spTree>
    <p:extLst>
      <p:ext uri="{BB962C8B-B14F-4D97-AF65-F5344CB8AC3E}">
        <p14:creationId xmlns:p14="http://schemas.microsoft.com/office/powerpoint/2010/main" val="2344131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All Writers Destination</a:t>
            </a:r>
            <a:endParaRPr lang="en-US" dirty="0"/>
          </a:p>
        </p:txBody>
      </p:sp>
      <p:sp>
        <p:nvSpPr>
          <p:cNvPr id="4" name="Slide Number Placeholder 3"/>
          <p:cNvSpPr>
            <a:spLocks noGrp="1"/>
          </p:cNvSpPr>
          <p:nvPr>
            <p:ph type="sldNum" sz="quarter" idx="10"/>
          </p:nvPr>
        </p:nvSpPr>
        <p:spPr/>
        <p:txBody>
          <a:bodyPr/>
          <a:lstStyle/>
          <a:p>
            <a:fld id="{661EA901-3061-47D9-8A8D-87A388E169FE}" type="slidenum">
              <a:rPr lang="en-US" smtClean="0"/>
              <a:t>5</a:t>
            </a:fld>
            <a:endParaRPr lang="en-US"/>
          </a:p>
        </p:txBody>
      </p:sp>
    </p:spTree>
    <p:extLst>
      <p:ext uri="{BB962C8B-B14F-4D97-AF65-F5344CB8AC3E}">
        <p14:creationId xmlns:p14="http://schemas.microsoft.com/office/powerpoint/2010/main" val="3686114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a:t>
            </a:r>
            <a:r>
              <a:rPr lang="en-US" baseline="0" dirty="0" smtClean="0"/>
              <a:t> NRA-ILA</a:t>
            </a:r>
            <a:endParaRPr lang="en-US" dirty="0"/>
          </a:p>
        </p:txBody>
      </p:sp>
      <p:sp>
        <p:nvSpPr>
          <p:cNvPr id="4" name="Slide Number Placeholder 3"/>
          <p:cNvSpPr>
            <a:spLocks noGrp="1"/>
          </p:cNvSpPr>
          <p:nvPr>
            <p:ph type="sldNum" sz="quarter" idx="10"/>
          </p:nvPr>
        </p:nvSpPr>
        <p:spPr/>
        <p:txBody>
          <a:bodyPr/>
          <a:lstStyle/>
          <a:p>
            <a:fld id="{661EA901-3061-47D9-8A8D-87A388E169FE}" type="slidenum">
              <a:rPr lang="en-US" smtClean="0"/>
              <a:t>6</a:t>
            </a:fld>
            <a:endParaRPr lang="en-US"/>
          </a:p>
        </p:txBody>
      </p:sp>
    </p:spTree>
    <p:extLst>
      <p:ext uri="{BB962C8B-B14F-4D97-AF65-F5344CB8AC3E}">
        <p14:creationId xmlns:p14="http://schemas.microsoft.com/office/powerpoint/2010/main" val="30490996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AD5EE02F-8A3C-4E43-BC07-E4DB3A466879}" type="datetimeFigureOut">
              <a:rPr lang="en-US" smtClean="0"/>
              <a:t>5/11/2020</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880EE66F-1ABA-4227-A6E1-57D4E2418FAF}"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5EE02F-8A3C-4E43-BC07-E4DB3A466879}" type="datetimeFigureOut">
              <a:rPr lang="en-US" smtClean="0"/>
              <a:t>5/11/2020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0EE66F-1ABA-4227-A6E1-57D4E2418FA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5EE02F-8A3C-4E43-BC07-E4DB3A466879}" type="datetimeFigureOut">
              <a:rPr lang="en-US" smtClean="0"/>
              <a:t>5/11/2020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0EE66F-1ABA-4227-A6E1-57D4E2418FA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AD5EE02F-8A3C-4E43-BC07-E4DB3A466879}" type="datetimeFigureOut">
              <a:rPr lang="en-US" smtClean="0"/>
              <a:t>5/11/2020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0EE66F-1ABA-4227-A6E1-57D4E2418FAF}"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D5EE02F-8A3C-4E43-BC07-E4DB3A466879}" type="datetimeFigureOut">
              <a:rPr lang="en-US" smtClean="0"/>
              <a:t>5/11/2020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0EE66F-1ABA-4227-A6E1-57D4E2418FA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D5EE02F-8A3C-4E43-BC07-E4DB3A466879}" type="datetimeFigureOut">
              <a:rPr lang="en-US" smtClean="0"/>
              <a:t>5/11/2020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0EE66F-1ABA-4227-A6E1-57D4E2418FA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5EE02F-8A3C-4E43-BC07-E4DB3A466879}" type="datetimeFigureOut">
              <a:rPr lang="en-US" smtClean="0"/>
              <a:t>5/11/2020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0EE66F-1ABA-4227-A6E1-57D4E2418FA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AD5EE02F-8A3C-4E43-BC07-E4DB3A466879}" type="datetimeFigureOut">
              <a:rPr lang="en-US" smtClean="0"/>
              <a:t>5/11/2020</a:t>
            </a:fld>
            <a:endParaRPr lang="en-US"/>
          </a:p>
        </p:txBody>
      </p:sp>
      <p:sp>
        <p:nvSpPr>
          <p:cNvPr id="7" name="Slide Number Placeholder 6"/>
          <p:cNvSpPr>
            <a:spLocks noGrp="1"/>
          </p:cNvSpPr>
          <p:nvPr>
            <p:ph type="sldNum" sz="quarter" idx="12"/>
          </p:nvPr>
        </p:nvSpPr>
        <p:spPr/>
        <p:txBody>
          <a:bodyPr/>
          <a:lstStyle/>
          <a:p>
            <a:fld id="{880EE66F-1ABA-4227-A6E1-57D4E2418FAF}"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5EE02F-8A3C-4E43-BC07-E4DB3A466879}" type="datetimeFigureOut">
              <a:rPr lang="en-US" smtClean="0"/>
              <a:t>5/11/2020</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880EE66F-1ABA-4227-A6E1-57D4E2418FA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5EE02F-8A3C-4E43-BC07-E4DB3A466879}" type="datetimeFigureOut">
              <a:rPr lang="en-US" smtClean="0"/>
              <a:t>5/11/2020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0EE66F-1ABA-4227-A6E1-57D4E2418FA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D5EE02F-8A3C-4E43-BC07-E4DB3A466879}" type="datetimeFigureOut">
              <a:rPr lang="en-US" smtClean="0"/>
              <a:t>5/11/2020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0EE66F-1ABA-4227-A6E1-57D4E2418FA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AD5EE02F-8A3C-4E43-BC07-E4DB3A466879}" type="datetimeFigureOut">
              <a:rPr lang="en-US" smtClean="0"/>
              <a:t>5/11/2020</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880EE66F-1ABA-4227-A6E1-57D4E2418FA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canlii.org/en/ca/scc/doc/1963/1963canlii17/1963canlii17.html?searchUrlHash=AAAAAQAXcm9iZXJ0c29uIGFuZCByb3NldGFubmkAAAAAAQ" TargetMode="External"/><Relationship Id="rId2" Type="http://schemas.openxmlformats.org/officeDocument/2006/relationships/hyperlink" Target="https://www.canlii.org/en/ca/scc/doc/1984/1984canlii3/1984canlii3.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Landmark Cases</a:t>
            </a:r>
            <a:endParaRPr lang="en-US" dirty="0"/>
          </a:p>
        </p:txBody>
      </p:sp>
      <p:sp>
        <p:nvSpPr>
          <p:cNvPr id="3" name="Subtitle 2"/>
          <p:cNvSpPr>
            <a:spLocks noGrp="1"/>
          </p:cNvSpPr>
          <p:nvPr>
            <p:ph type="subTitle" idx="1"/>
          </p:nvPr>
        </p:nvSpPr>
        <p:spPr/>
        <p:txBody>
          <a:bodyPr/>
          <a:lstStyle/>
          <a:p>
            <a:r>
              <a:rPr lang="en-US" dirty="0" smtClean="0"/>
              <a:t>Student’s Name</a:t>
            </a:r>
          </a:p>
          <a:p>
            <a:r>
              <a:rPr lang="en-US" dirty="0" smtClean="0"/>
              <a:t>Institutional Affiliation</a:t>
            </a:r>
            <a:endParaRPr lang="en-US" dirty="0"/>
          </a:p>
        </p:txBody>
      </p:sp>
    </p:spTree>
    <p:extLst>
      <p:ext uri="{BB962C8B-B14F-4D97-AF65-F5344CB8AC3E}">
        <p14:creationId xmlns:p14="http://schemas.microsoft.com/office/powerpoint/2010/main" val="2583337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t>Robertson and </a:t>
            </a:r>
            <a:r>
              <a:rPr lang="en-US" sz="3600" dirty="0" err="1" smtClean="0"/>
              <a:t>Rosetanni</a:t>
            </a:r>
            <a:r>
              <a:rPr lang="en-US" sz="3600" dirty="0" smtClean="0"/>
              <a:t> v. The Queen, 1963 </a:t>
            </a:r>
            <a:r>
              <a:rPr lang="en-US" sz="3600" dirty="0" err="1" smtClean="0"/>
              <a:t>CanLII</a:t>
            </a:r>
            <a:r>
              <a:rPr lang="en-US" sz="3600" dirty="0" smtClean="0"/>
              <a:t> 17 (SCC),[1963] SCR651</a:t>
            </a:r>
            <a:r>
              <a:rPr lang="en-US" dirty="0" smtClean="0"/>
              <a:t>	</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case mentioned above concerns how the judiciary interpreted the Lord’s Day Act (Robertson and </a:t>
            </a:r>
            <a:r>
              <a:rPr lang="en-US" dirty="0" err="1" smtClean="0"/>
              <a:t>Rosetanni</a:t>
            </a:r>
            <a:r>
              <a:rPr lang="en-US" dirty="0" smtClean="0"/>
              <a:t>, 1963).</a:t>
            </a:r>
          </a:p>
          <a:p>
            <a:r>
              <a:rPr lang="en-US" dirty="0" smtClean="0"/>
              <a:t>In this regard, the court decided that there should be no limitation to the freedom of religion despite the Lord’s Day Act prohibiting persons from carrying out their commercial activities on Sundays. </a:t>
            </a:r>
          </a:p>
          <a:p>
            <a:r>
              <a:rPr lang="en-US" dirty="0" smtClean="0"/>
              <a:t>The political and social environment at that time the decision was made was during the postwar prosperity era.</a:t>
            </a:r>
          </a:p>
          <a:p>
            <a:r>
              <a:rPr lang="en-US" dirty="0" smtClean="0"/>
              <a:t>Therefore, there were so much economic activities going on as there was a need to avoid the inflationary pressures. </a:t>
            </a:r>
          </a:p>
          <a:p>
            <a:r>
              <a:rPr lang="en-US" dirty="0" smtClean="0"/>
              <a:t>As a result, the restriction to work on Sunday would have impacted on the Canadian economy negatively.</a:t>
            </a:r>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1066800"/>
            <a:ext cx="25908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2126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From a political standpoint, there was internal dissention that lead Diefenbaker to be reduced to a minority group in the House of Commons. </a:t>
            </a:r>
          </a:p>
          <a:p>
            <a:r>
              <a:rPr lang="en-US" dirty="0" smtClean="0"/>
              <a:t>As a result, there was a new liberal government under the leadership of Lester B. Pearson.</a:t>
            </a:r>
          </a:p>
          <a:p>
            <a:r>
              <a:rPr lang="en-US" dirty="0" smtClean="0"/>
              <a:t>The new government had good leaders that were inexperienced and the Pearson was renowned for making numerous decisions.</a:t>
            </a:r>
          </a:p>
          <a:p>
            <a:r>
              <a:rPr lang="en-US" dirty="0" smtClean="0"/>
              <a:t>Therefore, the case was inappropriate and appropriate at the same time. </a:t>
            </a:r>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685800"/>
            <a:ext cx="2705100" cy="168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310576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 </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From an argument of inappropriateness, the case came at a time when the novel government was still inexperienced to handle matters that bear such magnitude.</a:t>
            </a:r>
          </a:p>
          <a:p>
            <a:r>
              <a:rPr lang="en-US" dirty="0" smtClean="0"/>
              <a:t>From a standpoint of appropriate, the case came at time when the government was more progressive and welcoming to new ideas.</a:t>
            </a:r>
          </a:p>
          <a:p>
            <a:r>
              <a:rPr lang="en-US" dirty="0" smtClean="0"/>
              <a:t>In Canada today, the notion of justice with regards to religion aims at protecting the rights of every believer.</a:t>
            </a:r>
          </a:p>
          <a:p>
            <a:r>
              <a:rPr lang="en-US" dirty="0" smtClean="0"/>
              <a:t>In this regard, the Canadian judicial system would have argued that believers have the right to worship and assemble. </a:t>
            </a:r>
            <a:endParaRPr lang="en-US" dirty="0"/>
          </a:p>
          <a:p>
            <a:r>
              <a:rPr lang="en-US" dirty="0" smtClean="0"/>
              <a:t>The restriction of not to work on Sunday would have been disregarded since the rule of law would have been applied.</a:t>
            </a: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914400"/>
            <a:ext cx="4895850" cy="1357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4861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700" dirty="0"/>
              <a:t>Law society of Upper Canada v. </a:t>
            </a:r>
            <a:r>
              <a:rPr lang="en-US" sz="2700" dirty="0" err="1"/>
              <a:t>Skapinker</a:t>
            </a:r>
            <a:r>
              <a:rPr lang="en-US" sz="2700" dirty="0"/>
              <a:t>, 1984 </a:t>
            </a:r>
            <a:r>
              <a:rPr lang="en-US" sz="2700" dirty="0" err="1"/>
              <a:t>CanLII</a:t>
            </a:r>
            <a:r>
              <a:rPr lang="en-US" sz="2700" dirty="0"/>
              <a:t> 3 (SCC), [1984] 1 SCR 357</a:t>
            </a:r>
            <a:r>
              <a:rPr lang="en-US" dirty="0"/>
              <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court determine that </a:t>
            </a:r>
            <a:r>
              <a:rPr lang="en-US" dirty="0" err="1" smtClean="0"/>
              <a:t>Skapinker’s</a:t>
            </a:r>
            <a:r>
              <a:rPr lang="en-US" dirty="0" smtClean="0"/>
              <a:t> rights had not been violated with regards to mobility rights (Law Society  of Upper Canada v. </a:t>
            </a:r>
            <a:r>
              <a:rPr lang="en-US" dirty="0" err="1" smtClean="0"/>
              <a:t>Skapinker</a:t>
            </a:r>
            <a:r>
              <a:rPr lang="en-US" dirty="0" smtClean="0"/>
              <a:t>, 1984).</a:t>
            </a:r>
          </a:p>
          <a:p>
            <a:r>
              <a:rPr lang="en-US" dirty="0" smtClean="0"/>
              <a:t>The claimant was opined that was unjust for the Canadian Law Society was unjust to refuse his application for the bar based on his South African descent. </a:t>
            </a:r>
          </a:p>
          <a:p>
            <a:r>
              <a:rPr lang="en-US" dirty="0" smtClean="0"/>
              <a:t>The court argued that there is no distinct and separate rights for work  among non-residents based on the Charter.</a:t>
            </a:r>
          </a:p>
          <a:p>
            <a:r>
              <a:rPr lang="en-US" dirty="0" smtClean="0"/>
              <a:t>In the 1980s, the political climate in Canada was characterized by Pierre Trudeau being elected as a Liberal’s leader. </a:t>
            </a:r>
          </a:p>
          <a:p>
            <a:r>
              <a:rPr lang="en-US" dirty="0" smtClean="0"/>
              <a:t>Trudeau rule was inflexible, precise, and clear.</a:t>
            </a:r>
            <a:endParaRPr lang="en-US" dirty="0"/>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5136274"/>
            <a:ext cx="2695575" cy="1188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77274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As a result, the case came an inappropriate time when the governance was autocratic, and was not welcoming to new ideologies.</a:t>
            </a:r>
          </a:p>
          <a:p>
            <a:r>
              <a:rPr lang="en-US" dirty="0" smtClean="0"/>
              <a:t>From a social standpoint, the society was striving to be united amidst its diversity, especially the English and French Canada.</a:t>
            </a:r>
          </a:p>
          <a:p>
            <a:r>
              <a:rPr lang="en-US" dirty="0" smtClean="0"/>
              <a:t>In the present, foreigners can get into the bar so long as they meet the national standards stipulated within the National Committee on Accreditation. </a:t>
            </a:r>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762000"/>
            <a:ext cx="2695575"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25416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Law society of Upper Canada v. </a:t>
            </a:r>
            <a:r>
              <a:rPr lang="en-US" dirty="0" err="1" smtClean="0"/>
              <a:t>Skapinker</a:t>
            </a:r>
            <a:r>
              <a:rPr lang="en-US" dirty="0" smtClean="0"/>
              <a:t> (1984). </a:t>
            </a:r>
            <a:r>
              <a:rPr lang="it-IT" dirty="0"/>
              <a:t>CanLII 3 (SCC), [1984] 1 SCR </a:t>
            </a:r>
            <a:r>
              <a:rPr lang="it-IT" dirty="0" smtClean="0"/>
              <a:t>357. Retrieved from </a:t>
            </a:r>
            <a:r>
              <a:rPr lang="en-US" dirty="0" smtClean="0">
                <a:hlinkClick r:id="rId2"/>
              </a:rPr>
              <a:t>https://www.canlii.org/en/ca/scc/doc/1984/1984canlii3/1984canlii3.html</a:t>
            </a:r>
            <a:endParaRPr lang="en-US" dirty="0" smtClean="0"/>
          </a:p>
          <a:p>
            <a:pPr marL="0" indent="0">
              <a:buNone/>
            </a:pPr>
            <a:r>
              <a:rPr lang="en-US" dirty="0" smtClean="0"/>
              <a:t>Robertson and </a:t>
            </a:r>
            <a:r>
              <a:rPr lang="en-US" dirty="0" err="1" smtClean="0"/>
              <a:t>Rosetanni</a:t>
            </a:r>
            <a:r>
              <a:rPr lang="en-US" dirty="0" smtClean="0"/>
              <a:t> v. The Queen, [1963] S.C.R. 651. Retrieved from </a:t>
            </a:r>
          </a:p>
          <a:p>
            <a:pPr marL="0" indent="0">
              <a:buNone/>
            </a:pPr>
            <a:r>
              <a:rPr lang="en-US" dirty="0" smtClean="0">
                <a:hlinkClick r:id="rId3"/>
              </a:rPr>
              <a:t>https://www.canlii.org/en/ca/scc/doc/1963/1963canlii17/1963canlii17.html?searchUrlHash=AAAAAQAXcm9iZXJ0c29uIGFuZCByb3NldGFubmkAAAAAAQ</a:t>
            </a:r>
            <a:endParaRPr lang="it-IT" dirty="0"/>
          </a:p>
          <a:p>
            <a:pPr marL="0" indent="0">
              <a:buNone/>
            </a:pPr>
            <a:endParaRPr lang="en-US" dirty="0"/>
          </a:p>
          <a:p>
            <a:endParaRPr lang="en-US" dirty="0"/>
          </a:p>
        </p:txBody>
      </p:sp>
    </p:spTree>
    <p:extLst>
      <p:ext uri="{BB962C8B-B14F-4D97-AF65-F5344CB8AC3E}">
        <p14:creationId xmlns:p14="http://schemas.microsoft.com/office/powerpoint/2010/main" val="35118146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167</TotalTime>
  <Words>605</Words>
  <Application>Microsoft Office PowerPoint</Application>
  <PresentationFormat>On-screen Show (4:3)</PresentationFormat>
  <Paragraphs>44</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Austin</vt:lpstr>
      <vt:lpstr>Landmark Cases</vt:lpstr>
      <vt:lpstr>Robertson and Rosetanni v. The Queen, 1963 CanLII 17 (SCC),[1963] SCR651 </vt:lpstr>
      <vt:lpstr>Cont.</vt:lpstr>
      <vt:lpstr>Cont. </vt:lpstr>
      <vt:lpstr>Law society of Upper Canada v. Skapinker, 1984 CanLII 3 (SCC), [1984] 1 SCR 357 </vt:lpstr>
      <vt:lpstr>Cont.</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9</cp:revision>
  <dcterms:created xsi:type="dcterms:W3CDTF">2020-05-11T15:10:48Z</dcterms:created>
  <dcterms:modified xsi:type="dcterms:W3CDTF">2020-05-11T17:58:33Z</dcterms:modified>
</cp:coreProperties>
</file>